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1696" r:id="rId5"/>
    <p:sldId id="310" r:id="rId6"/>
    <p:sldId id="1724" r:id="rId7"/>
    <p:sldId id="1771" r:id="rId8"/>
    <p:sldId id="1722" r:id="rId9"/>
    <p:sldId id="1720" r:id="rId10"/>
    <p:sldId id="1718" r:id="rId11"/>
    <p:sldId id="1719" r:id="rId12"/>
    <p:sldId id="1723" r:id="rId13"/>
    <p:sldId id="1746" r:id="rId14"/>
    <p:sldId id="306" r:id="rId15"/>
    <p:sldId id="1725" r:id="rId16"/>
    <p:sldId id="1726" r:id="rId17"/>
    <p:sldId id="1727" r:id="rId18"/>
    <p:sldId id="1728" r:id="rId19"/>
    <p:sldId id="1729" r:id="rId20"/>
    <p:sldId id="1731" r:id="rId21"/>
    <p:sldId id="1730" r:id="rId22"/>
    <p:sldId id="1782" r:id="rId23"/>
    <p:sldId id="1736" r:id="rId24"/>
    <p:sldId id="1737" r:id="rId25"/>
    <p:sldId id="1738" r:id="rId26"/>
    <p:sldId id="1739" r:id="rId27"/>
    <p:sldId id="1740" r:id="rId28"/>
    <p:sldId id="1735" r:id="rId29"/>
    <p:sldId id="1734" r:id="rId30"/>
    <p:sldId id="1742" r:id="rId31"/>
    <p:sldId id="1743" r:id="rId32"/>
    <p:sldId id="1744" r:id="rId33"/>
    <p:sldId id="1745" r:id="rId34"/>
    <p:sldId id="1747" r:id="rId35"/>
    <p:sldId id="1773" r:id="rId36"/>
    <p:sldId id="1774" r:id="rId37"/>
    <p:sldId id="1775" r:id="rId38"/>
    <p:sldId id="1776" r:id="rId39"/>
    <p:sldId id="1779" r:id="rId40"/>
    <p:sldId id="1780" r:id="rId41"/>
    <p:sldId id="1778" r:id="rId42"/>
    <p:sldId id="1748" r:id="rId43"/>
    <p:sldId id="1749" r:id="rId44"/>
    <p:sldId id="1751" r:id="rId45"/>
    <p:sldId id="1770" r:id="rId46"/>
    <p:sldId id="1733" r:id="rId47"/>
    <p:sldId id="1752" r:id="rId48"/>
    <p:sldId id="1766" r:id="rId49"/>
    <p:sldId id="1769" r:id="rId50"/>
    <p:sldId id="1781" r:id="rId51"/>
  </p:sldIdLst>
  <p:sldSz cx="9144000" cy="5143500" type="screen16x9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85" d="100"/>
          <a:sy n="85" d="100"/>
        </p:scale>
        <p:origin x="91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CE0DAC-F635-4F13-A5E5-C8F78120EE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1204"/>
            <a:ext cx="976178" cy="862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C45D83-F382-4DF9-A60A-DDA0D6751D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1204"/>
            <a:ext cx="976178" cy="862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F5B73-C4E3-4AA5-B5C1-0D4FADBAB5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1204"/>
            <a:ext cx="976178" cy="862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8CE5F-F990-486E-901E-BBC7F05DD5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1204"/>
            <a:ext cx="976178" cy="862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E91A8-A921-4525-9C1B-69B34FCA7A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1204"/>
            <a:ext cx="976178" cy="862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1023B-B5CE-4E36-84E1-1950510A85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1204"/>
            <a:ext cx="976178" cy="862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openxmlformats.org/officeDocument/2006/relationships/hyperlink" Target="https://knowledge.exlibrisgroup.com/Alma/Product_Documentation/010Alma_Online_Help_(English)/080Analytics/040Scheduli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png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png"/><Relationship Id="rId9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5.wmf"/><Relationship Id="rId7" Type="http://schemas.openxmlformats.org/officeDocument/2006/relationships/image" Target="../media/image49.png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6" Type="http://schemas.openxmlformats.org/officeDocument/2006/relationships/image" Target="../media/image57.wmf"/><Relationship Id="rId11" Type="http://schemas.openxmlformats.org/officeDocument/2006/relationships/image" Target="../media/image61.wmf"/><Relationship Id="rId5" Type="http://schemas.openxmlformats.org/officeDocument/2006/relationships/image" Target="../media/image56.wmf"/><Relationship Id="rId10" Type="http://schemas.openxmlformats.org/officeDocument/2006/relationships/image" Target="../media/image60.wmf"/><Relationship Id="rId4" Type="http://schemas.openxmlformats.org/officeDocument/2006/relationships/image" Target="../media/image46.png"/><Relationship Id="rId9" Type="http://schemas.openxmlformats.org/officeDocument/2006/relationships/image" Target="../media/image5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99133315000555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hyperlink" Target="https://doi.org/10.1016/j.acalib.2015.03.0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00987913.2015.1103573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hyperlink" Target="https://doi.org/10.1080/00987913.2015.11035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ey.com/network/librarians/library-impact/10-ways-academic-libraries-are-leading-change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hyperlink" Target="https://www.wiley.com/network/librarians/authors/claire-onei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profesionaldelainformacion.com/contenidos/2019/ene/04.pdf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5708" y="2930246"/>
            <a:ext cx="8140748" cy="793632"/>
          </a:xfrm>
        </p:spPr>
        <p:txBody>
          <a:bodyPr/>
          <a:lstStyle/>
          <a:p>
            <a:r>
              <a:rPr lang="en-US" sz="3200"/>
              <a:t>Overlap Analysis </a:t>
            </a:r>
            <a:r>
              <a:rPr lang="en-US" sz="3200" dirty="0"/>
              <a:t>and Physical Item Usage for Weeding (Deselection) in Alma Analytics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014B1-F513-4888-BFB5-E71B57967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4055411"/>
            <a:ext cx="5621337" cy="964611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68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In order to identify the physical items which may be weeded Alma Analytics includes default “out of the box” reports.  These reports include:</a:t>
            </a:r>
          </a:p>
          <a:p>
            <a:pPr lvl="1"/>
            <a:r>
              <a:rPr lang="en-US" sz="1800" dirty="0"/>
              <a:t>Which identical titles (works, manifestations) exist with inventory in both physical and electronic format? </a:t>
            </a:r>
          </a:p>
          <a:p>
            <a:pPr lvl="2"/>
            <a:r>
              <a:rPr lang="en-US" sz="1600" dirty="0"/>
              <a:t>In simple terms: overlap of physical and electronic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Which bibliographic records have physical inventory which has been in the library more than X amount of time and not loaned for Y amount of time</a:t>
            </a:r>
          </a:p>
          <a:p>
            <a:pPr lvl="2"/>
            <a:r>
              <a:rPr lang="en-US" sz="1600" dirty="0"/>
              <a:t>In simple terms: physical items sitting on the shelves for a long time and never used</a:t>
            </a:r>
          </a:p>
          <a:p>
            <a:pPr lvl="1"/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08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5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7894A-A906-4E15-8646-3DDC8D0D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2" y="1657350"/>
            <a:ext cx="4676775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default overlap reports and dashboard use the “titles” subject area.</a:t>
            </a:r>
          </a:p>
          <a:p>
            <a:r>
              <a:rPr lang="en-US" sz="1800" dirty="0">
                <a:latin typeface="+mj-lt"/>
              </a:rPr>
              <a:t>They are located under Shared &gt; Alma &gt; Titles 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4499992" y="1717052"/>
            <a:ext cx="2016224" cy="268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21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17B87C-A7B7-46DA-8992-B38209126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657455"/>
            <a:ext cx="3620947" cy="3127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These are the reports, described on the next slide</a:t>
            </a:r>
          </a:p>
          <a:p>
            <a:r>
              <a:rPr lang="en-US" sz="1800" dirty="0"/>
              <a:t>They are located under Shared &gt; Alma &gt; Titles &gt; Reports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0E200-D465-400C-BD89-1B6F4AF5A766}"/>
              </a:ext>
            </a:extLst>
          </p:cNvPr>
          <p:cNvSpPr/>
          <p:nvPr/>
        </p:nvSpPr>
        <p:spPr>
          <a:xfrm>
            <a:off x="4158200" y="1637677"/>
            <a:ext cx="1637936" cy="227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76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6043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Overlap E and D = Titles with inventory in both electronic and digital format</a:t>
            </a:r>
          </a:p>
          <a:p>
            <a:r>
              <a:rPr lang="en-US" sz="1800" dirty="0">
                <a:latin typeface="+mj-lt"/>
              </a:rPr>
              <a:t>Overlap P and D</a:t>
            </a:r>
            <a:r>
              <a:rPr lang="en-US" sz="1800" dirty="0"/>
              <a:t> = Titles with inventory in both physical and digital format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Overlap P and E </a:t>
            </a:r>
            <a:r>
              <a:rPr lang="en-US" sz="1800" dirty="0"/>
              <a:t>= Titles with inventory in both physical and electronic format</a:t>
            </a:r>
          </a:p>
          <a:p>
            <a:r>
              <a:rPr lang="en-US" sz="1800" dirty="0">
                <a:latin typeface="+mj-lt"/>
              </a:rPr>
              <a:t>Overlap P and E and D = </a:t>
            </a:r>
            <a:r>
              <a:rPr lang="en-US" sz="1800" dirty="0"/>
              <a:t>Titles with inventory in both physical and electronic and digital format</a:t>
            </a:r>
          </a:p>
          <a:p>
            <a:r>
              <a:rPr lang="en-US" sz="1800" dirty="0">
                <a:latin typeface="+mj-lt"/>
              </a:rPr>
              <a:t>Overlap P and P = T</a:t>
            </a:r>
            <a:r>
              <a:rPr lang="en-US" sz="1800" dirty="0"/>
              <a:t>itles with two different bibliographic records for the same title and both bibliographic records have inventory in physical format</a:t>
            </a:r>
          </a:p>
          <a:p>
            <a:r>
              <a:rPr lang="en-US" sz="1800" dirty="0"/>
              <a:t>Overlap any inventory = This is an overlap analysis report which retrieves a list of titles for which there are at least two titles with any inventory.  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38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9C9BB-21D7-40BD-8962-704E2D2FC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847850"/>
            <a:ext cx="5276850" cy="1447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>
                <a:latin typeface="+mj-lt"/>
              </a:rPr>
              <a:t>The default dashboard is located under Shared &gt; Alma &gt; Titles &gt; Dashboards</a:t>
            </a:r>
          </a:p>
          <a:p>
            <a:r>
              <a:rPr lang="en-US" sz="1800" dirty="0">
                <a:latin typeface="+mj-lt"/>
              </a:rPr>
              <a:t>It is called “Title level overlap analysis”</a:t>
            </a:r>
          </a:p>
          <a:p>
            <a:r>
              <a:rPr lang="en-US" sz="1800" dirty="0">
                <a:latin typeface="+mj-lt"/>
              </a:rPr>
              <a:t>The dashboard can be run from here by clicking “Open”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4139952" y="1926094"/>
            <a:ext cx="2592288" cy="268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5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7053E0-E891-4F09-B23B-4F5C9B91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63" y="1505484"/>
            <a:ext cx="5191125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+mj-lt"/>
              </a:rPr>
              <a:t>The default dashboard can also be run from within Alma under the Analytics menu.</a:t>
            </a:r>
          </a:p>
          <a:p>
            <a:r>
              <a:rPr lang="en-US" sz="1800" dirty="0">
                <a:latin typeface="+mj-lt"/>
              </a:rPr>
              <a:t>The dashboard will be accessible here if it has been added as an </a:t>
            </a:r>
            <a:r>
              <a:rPr lang="en-US" sz="1800" dirty="0">
                <a:latin typeface="+mj-lt"/>
                <a:hlinkClick r:id="rId4"/>
              </a:rPr>
              <a:t>analytics object </a:t>
            </a:r>
            <a:r>
              <a:rPr lang="en-US" sz="1800" dirty="0">
                <a:latin typeface="+mj-lt"/>
              </a:rPr>
              <a:t>of type dashboard.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4572000" y="3939902"/>
            <a:ext cx="2088232" cy="268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42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4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When the reports are run there are several prompts.</a:t>
            </a:r>
          </a:p>
          <a:p>
            <a:r>
              <a:rPr lang="en-US" sz="1800" dirty="0">
                <a:latin typeface="+mj-lt"/>
              </a:rPr>
              <a:t>One of prompts is called “Find overlap by” and the user can choose the key which will be used to find the overlap.  The options are (explained in next slide):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9F0E8-B413-4A04-8EBB-8C88D7B1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726" y="2151309"/>
            <a:ext cx="3746556" cy="22206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698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When the reports are run there are several prompts.</a:t>
            </a:r>
          </a:p>
          <a:p>
            <a:r>
              <a:rPr lang="en-US" sz="1800" dirty="0">
                <a:latin typeface="+mj-lt"/>
              </a:rPr>
              <a:t>One of prompts is called “Find overlap by” and the user can choose the key which will be used to find the overlap.  The options are:</a:t>
            </a:r>
          </a:p>
          <a:p>
            <a:pPr lvl="1"/>
            <a:r>
              <a:rPr lang="en-US" sz="1800" dirty="0">
                <a:latin typeface="+mj-lt"/>
              </a:rPr>
              <a:t>Normalized title</a:t>
            </a:r>
          </a:p>
          <a:p>
            <a:pPr lvl="1"/>
            <a:r>
              <a:rPr lang="en-US" sz="1800" dirty="0">
                <a:latin typeface="+mj-lt"/>
              </a:rPr>
              <a:t>A combination of the normalized title plus the first four characters of the author.  This is the default.  It is called </a:t>
            </a:r>
            <a:r>
              <a:rPr lang="en-US" sz="1800" dirty="0"/>
              <a:t>“Title Author Combined and Normalized”</a:t>
            </a:r>
          </a:p>
          <a:p>
            <a:pPr lvl="1"/>
            <a:r>
              <a:rPr lang="en-US" sz="1800" dirty="0">
                <a:latin typeface="+mj-lt"/>
              </a:rPr>
              <a:t>ISBN</a:t>
            </a:r>
          </a:p>
          <a:p>
            <a:pPr lvl="1"/>
            <a:r>
              <a:rPr lang="en-US" sz="1800" dirty="0">
                <a:latin typeface="+mj-lt"/>
              </a:rPr>
              <a:t>ISSN</a:t>
            </a:r>
          </a:p>
          <a:p>
            <a:pPr lvl="1"/>
            <a:r>
              <a:rPr lang="en-US" sz="1800" dirty="0">
                <a:latin typeface="+mj-lt"/>
              </a:rPr>
              <a:t>OCLC control number from 035 subfield a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22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Introduction</a:t>
            </a:r>
          </a:p>
          <a:p>
            <a:r>
              <a:rPr lang="en-US" sz="1800" dirty="0">
                <a:latin typeface="+mj-lt"/>
              </a:rPr>
              <a:t>Accessing the default overlap reports and dashboard</a:t>
            </a:r>
          </a:p>
          <a:p>
            <a:r>
              <a:rPr lang="en-US" sz="1800" dirty="0">
                <a:latin typeface="+mj-lt"/>
              </a:rPr>
              <a:t>Determining the overlap analysis method</a:t>
            </a:r>
          </a:p>
          <a:p>
            <a:r>
              <a:rPr lang="en-US" sz="1800" dirty="0">
                <a:latin typeface="+mj-lt"/>
              </a:rPr>
              <a:t>Running the default overlap reports and dashboard</a:t>
            </a:r>
          </a:p>
          <a:p>
            <a:r>
              <a:rPr lang="en-US" sz="1800" dirty="0">
                <a:latin typeface="+mj-lt"/>
              </a:rPr>
              <a:t>Running the default physical item usage for weeding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Several studies on a wide variety of data samples have shown that the </a:t>
            </a:r>
            <a:r>
              <a:rPr lang="en-US" sz="1800" dirty="0"/>
              <a:t>combination of the normalized title plus the first four characters of the author is the most accurate key for finding overlap.  It is not 100%, but it is very close to 100% and has the highest percent of all indexes.</a:t>
            </a:r>
          </a:p>
          <a:p>
            <a:r>
              <a:rPr lang="en-US" sz="1800" dirty="0">
                <a:latin typeface="+mj-lt"/>
              </a:rPr>
              <a:t>For example the physical and electronic titles of the same work will often have different ISBNs, or different ISSNs, or different control numbers, etc.  But … they will at a very high percent level have the same normalized title and the same first four characters of the normalized author.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92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For example we will now look at a typical case.</a:t>
            </a:r>
          </a:p>
          <a:p>
            <a:r>
              <a:rPr lang="en-US" sz="1800" dirty="0">
                <a:latin typeface="+mj-lt"/>
              </a:rPr>
              <a:t>Title “</a:t>
            </a:r>
            <a:r>
              <a:rPr lang="en-US" sz="1800" dirty="0"/>
              <a:t>Citizenship: feminist perspectives” by Ruth Lister.</a:t>
            </a:r>
          </a:p>
          <a:p>
            <a:r>
              <a:rPr lang="en-US" sz="1800" dirty="0">
                <a:latin typeface="+mj-lt"/>
              </a:rPr>
              <a:t>It is the same title (work, manifestation).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55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The next slide shows a classic overlap of Electronic and Physical for the same title (work, manifestation).  </a:t>
            </a:r>
            <a:r>
              <a:rPr lang="en-US" sz="1800" dirty="0">
                <a:highlight>
                  <a:srgbClr val="FFFF00"/>
                </a:highlight>
                <a:latin typeface="+mj-lt"/>
              </a:rPr>
              <a:t>But … there is no 020 or 035 field in common.</a:t>
            </a:r>
          </a:p>
          <a:p>
            <a:r>
              <a:rPr lang="en-US" sz="1800" dirty="0">
                <a:latin typeface="+mj-lt"/>
              </a:rPr>
              <a:t>The electronic version has these fields:</a:t>
            </a:r>
          </a:p>
          <a:p>
            <a:pPr lvl="1"/>
            <a:r>
              <a:rPr lang="en-US" sz="1800" dirty="0">
                <a:latin typeface="+mj-lt"/>
              </a:rPr>
              <a:t>020	__ |a 9780230802537 (electronic bk.)</a:t>
            </a:r>
          </a:p>
          <a:p>
            <a:pPr lvl="1"/>
            <a:r>
              <a:rPr lang="en-US" sz="1800" dirty="0">
                <a:latin typeface="+mj-lt"/>
              </a:rPr>
              <a:t>020	__ |a 0230802532 (electronic bk.)</a:t>
            </a:r>
          </a:p>
          <a:p>
            <a:pPr lvl="1"/>
            <a:r>
              <a:rPr lang="en-US" sz="1800" dirty="0">
                <a:latin typeface="+mj-lt"/>
              </a:rPr>
              <a:t>035	__ |a (OCoLC)ocn156874124 	</a:t>
            </a:r>
          </a:p>
          <a:p>
            <a:pPr lvl="1"/>
            <a:r>
              <a:rPr lang="en-US" sz="1800" dirty="0">
                <a:latin typeface="+mj-lt"/>
              </a:rPr>
              <a:t>035	__ |a (OCoLC)156874124 |z </a:t>
            </a:r>
            <a:r>
              <a:rPr lang="en-US" sz="1800" dirty="0" err="1">
                <a:latin typeface="+mj-lt"/>
              </a:rPr>
              <a:t>NetLibrary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The physical version has these fields:</a:t>
            </a:r>
          </a:p>
          <a:p>
            <a:pPr lvl="1"/>
            <a:r>
              <a:rPr lang="en-US" sz="1800" dirty="0">
                <a:latin typeface="+mj-lt"/>
              </a:rPr>
              <a:t>020	__ |a 0814751954 (cloth)</a:t>
            </a:r>
          </a:p>
          <a:p>
            <a:pPr lvl="1"/>
            <a:r>
              <a:rPr lang="en-US" sz="1800" dirty="0">
                <a:latin typeface="+mj-lt"/>
              </a:rPr>
              <a:t>020	__ |a 0814751962 (</a:t>
            </a:r>
            <a:r>
              <a:rPr lang="en-US" sz="1800" dirty="0" err="1">
                <a:latin typeface="+mj-lt"/>
              </a:rPr>
              <a:t>pbk</a:t>
            </a:r>
            <a:r>
              <a:rPr lang="en-US" sz="1800" dirty="0">
                <a:latin typeface="+mj-lt"/>
              </a:rPr>
              <a:t>)</a:t>
            </a:r>
          </a:p>
          <a:p>
            <a:pPr lvl="1"/>
            <a:r>
              <a:rPr lang="en-US" sz="1800" dirty="0">
                <a:latin typeface="+mj-lt"/>
              </a:rPr>
              <a:t>035	__ |a (DLC) 2003272252 	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80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1B9BF-C290-4711-90F2-A681F85A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766"/>
            <a:ext cx="9144000" cy="3815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DAE2BF-7389-4215-9197-6E5162A6D228}"/>
              </a:ext>
            </a:extLst>
          </p:cNvPr>
          <p:cNvSpPr/>
          <p:nvPr/>
        </p:nvSpPr>
        <p:spPr>
          <a:xfrm>
            <a:off x="2267744" y="2427734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3671E-B32E-4E7A-B1F1-107F5338C388}"/>
              </a:ext>
            </a:extLst>
          </p:cNvPr>
          <p:cNvSpPr/>
          <p:nvPr/>
        </p:nvSpPr>
        <p:spPr>
          <a:xfrm>
            <a:off x="1403648" y="4299942"/>
            <a:ext cx="100811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C0E1E-D7AB-4A50-889B-42701F626AEF}"/>
              </a:ext>
            </a:extLst>
          </p:cNvPr>
          <p:cNvSpPr/>
          <p:nvPr/>
        </p:nvSpPr>
        <p:spPr>
          <a:xfrm>
            <a:off x="1043608" y="916766"/>
            <a:ext cx="792088" cy="286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2FA07-DB90-46B8-9BE4-379A5E35EEA7}"/>
              </a:ext>
            </a:extLst>
          </p:cNvPr>
          <p:cNvSpPr/>
          <p:nvPr/>
        </p:nvSpPr>
        <p:spPr>
          <a:xfrm>
            <a:off x="3203848" y="916766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A2106-72B9-406E-AA71-F1C5727DD458}"/>
              </a:ext>
            </a:extLst>
          </p:cNvPr>
          <p:cNvSpPr/>
          <p:nvPr/>
        </p:nvSpPr>
        <p:spPr>
          <a:xfrm>
            <a:off x="971600" y="2867823"/>
            <a:ext cx="333061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E3951-1132-4591-9665-3C30520B017E}"/>
              </a:ext>
            </a:extLst>
          </p:cNvPr>
          <p:cNvSpPr txBox="1"/>
          <p:nvPr/>
        </p:nvSpPr>
        <p:spPr>
          <a:xfrm>
            <a:off x="5273817" y="2427734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Same title (work, manifestation) but no common 020 or 035.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82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overlap analysis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</a:rPr>
              <a:t>The match was found via the matching key of normalized title plus first four characters of the author.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	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61A7B-E0D9-4CF8-AD3D-3CDA7FC1B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2378075"/>
            <a:ext cx="8296275" cy="34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5481A-09ED-4449-9A07-C1B4C1406B1D}"/>
              </a:ext>
            </a:extLst>
          </p:cNvPr>
          <p:cNvSpPr txBox="1"/>
          <p:nvPr/>
        </p:nvSpPr>
        <p:spPr>
          <a:xfrm>
            <a:off x="393279" y="3363838"/>
            <a:ext cx="27363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Both records have this key of normalized title plus first four characters of the author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D110B9-29BF-4AEB-BE91-EA0E70B861A6}"/>
              </a:ext>
            </a:extLst>
          </p:cNvPr>
          <p:cNvCxnSpPr/>
          <p:nvPr/>
        </p:nvCxnSpPr>
        <p:spPr>
          <a:xfrm flipH="1" flipV="1">
            <a:off x="1475656" y="2571750"/>
            <a:ext cx="7200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C59E94-F4A8-4F03-BB92-E05EB677CC5F}"/>
              </a:ext>
            </a:extLst>
          </p:cNvPr>
          <p:cNvSpPr txBox="1"/>
          <p:nvPr/>
        </p:nvSpPr>
        <p:spPr>
          <a:xfrm>
            <a:off x="3480284" y="3599714"/>
            <a:ext cx="238786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catalogued titles do not match due to a colon in the first one, but the normalized titles match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F0A45D-3C09-4EAE-8953-61B73208B42B}"/>
              </a:ext>
            </a:extLst>
          </p:cNvPr>
          <p:cNvCxnSpPr>
            <a:cxnSpLocks/>
          </p:cNvCxnSpPr>
          <p:nvPr/>
        </p:nvCxnSpPr>
        <p:spPr>
          <a:xfrm flipH="1" flipV="1">
            <a:off x="3765748" y="2720975"/>
            <a:ext cx="862269" cy="850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ED9ED2-68BB-4F60-A409-A92263793FB8}"/>
              </a:ext>
            </a:extLst>
          </p:cNvPr>
          <p:cNvSpPr txBox="1"/>
          <p:nvPr/>
        </p:nvSpPr>
        <p:spPr>
          <a:xfrm>
            <a:off x="6209936" y="3579862"/>
            <a:ext cx="273630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Same author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FD0194-497E-4434-AB6C-BEB305D78160}"/>
              </a:ext>
            </a:extLst>
          </p:cNvPr>
          <p:cNvCxnSpPr>
            <a:cxnSpLocks/>
          </p:cNvCxnSpPr>
          <p:nvPr/>
        </p:nvCxnSpPr>
        <p:spPr>
          <a:xfrm flipH="1" flipV="1">
            <a:off x="6846101" y="2748865"/>
            <a:ext cx="518221" cy="830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2582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6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6F8ED3-4C33-430F-A670-83D27025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7" y="1275607"/>
            <a:ext cx="3832490" cy="3342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Here is the overlap P and E tab of the Title Overlap Analysis dashboard.  Let’s run it.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D70F1-8F59-46D3-8EED-4BC39DBBDF4A}"/>
              </a:ext>
            </a:extLst>
          </p:cNvPr>
          <p:cNvSpPr txBox="1"/>
          <p:nvPr/>
        </p:nvSpPr>
        <p:spPr>
          <a:xfrm>
            <a:off x="5868144" y="1419622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physical item has not been loaned in at least 10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3BD4D-1A8F-486C-A81B-5A4EF8819EED}"/>
              </a:ext>
            </a:extLst>
          </p:cNvPr>
          <p:cNvSpPr txBox="1"/>
          <p:nvPr/>
        </p:nvSpPr>
        <p:spPr>
          <a:xfrm>
            <a:off x="5880273" y="2477383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bibliographic records have an LC classification code of HQ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A8BAB-503D-4536-80C0-5B3F8E62DFA7}"/>
              </a:ext>
            </a:extLst>
          </p:cNvPr>
          <p:cNvSpPr txBox="1"/>
          <p:nvPr/>
        </p:nvSpPr>
        <p:spPr>
          <a:xfrm>
            <a:off x="5880273" y="3787174"/>
            <a:ext cx="27363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match is being done by field “Title Author Combined and Normalized”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580967-349C-4A4B-B43C-67F07A0A9413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347864" y="1712010"/>
            <a:ext cx="2520280" cy="704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FF7932-32CD-401D-9417-9A2AA34759E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347864" y="2769771"/>
            <a:ext cx="2532409" cy="532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065A31-3B5C-45E5-B997-DBEF895CB44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216907" y="3819397"/>
            <a:ext cx="1663366" cy="383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6628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We will now look at the results.  </a:t>
            </a:r>
          </a:p>
          <a:p>
            <a:r>
              <a:rPr lang="en-US" sz="2000" dirty="0">
                <a:latin typeface="+mj-lt"/>
              </a:rPr>
              <a:t>These are the titles for which </a:t>
            </a:r>
          </a:p>
          <a:p>
            <a:pPr lvl="1"/>
            <a:r>
              <a:rPr lang="en-US" sz="1800" dirty="0">
                <a:latin typeface="+mj-lt"/>
              </a:rPr>
              <a:t>The LC Classification code is HQ</a:t>
            </a:r>
          </a:p>
          <a:p>
            <a:pPr lvl="1"/>
            <a:r>
              <a:rPr lang="en-US" sz="1800" dirty="0">
                <a:latin typeface="+mj-lt"/>
              </a:rPr>
              <a:t>There is both physical and electronic inventory </a:t>
            </a:r>
          </a:p>
          <a:p>
            <a:pPr lvl="1"/>
            <a:r>
              <a:rPr lang="en-US" sz="1800" dirty="0">
                <a:latin typeface="+mj-lt"/>
              </a:rPr>
              <a:t>The physical item has not been loaned for at least ten years.</a:t>
            </a:r>
          </a:p>
          <a:p>
            <a:r>
              <a:rPr lang="en-US" sz="2000" dirty="0">
                <a:latin typeface="+mj-lt"/>
              </a:rPr>
              <a:t>These are surely candidates for weeding.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982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D77556-3A34-4D71-BAC4-A58C04497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78" y="1326186"/>
            <a:ext cx="8532440" cy="3461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Here are the first seven results</a:t>
            </a:r>
          </a:p>
          <a:p>
            <a:endParaRPr lang="en-US" sz="20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2D06C-BD18-480B-9043-E90437469490}"/>
              </a:ext>
            </a:extLst>
          </p:cNvPr>
          <p:cNvCxnSpPr>
            <a:cxnSpLocks/>
          </p:cNvCxnSpPr>
          <p:nvPr/>
        </p:nvCxnSpPr>
        <p:spPr>
          <a:xfrm>
            <a:off x="304478" y="1598273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A2E421-CF91-462A-8ED0-F451E3A58FD1}"/>
              </a:ext>
            </a:extLst>
          </p:cNvPr>
          <p:cNvCxnSpPr>
            <a:cxnSpLocks/>
          </p:cNvCxnSpPr>
          <p:nvPr/>
        </p:nvCxnSpPr>
        <p:spPr>
          <a:xfrm>
            <a:off x="304478" y="2414747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28EF8-93CF-415A-A818-B5227F81BAEA}"/>
              </a:ext>
            </a:extLst>
          </p:cNvPr>
          <p:cNvCxnSpPr>
            <a:cxnSpLocks/>
          </p:cNvCxnSpPr>
          <p:nvPr/>
        </p:nvCxnSpPr>
        <p:spPr>
          <a:xfrm>
            <a:off x="304478" y="2792279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84C9F-AD1E-47B6-B9A5-9383779C4EDF}"/>
              </a:ext>
            </a:extLst>
          </p:cNvPr>
          <p:cNvCxnSpPr>
            <a:cxnSpLocks/>
          </p:cNvCxnSpPr>
          <p:nvPr/>
        </p:nvCxnSpPr>
        <p:spPr>
          <a:xfrm>
            <a:off x="304478" y="3199041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4EB643-EDDF-479D-BFF3-0F5F7E47DCD7}"/>
              </a:ext>
            </a:extLst>
          </p:cNvPr>
          <p:cNvCxnSpPr>
            <a:cxnSpLocks/>
          </p:cNvCxnSpPr>
          <p:nvPr/>
        </p:nvCxnSpPr>
        <p:spPr>
          <a:xfrm>
            <a:off x="304478" y="3507854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54920D-92EA-4041-AD39-99D12DEB66A7}"/>
              </a:ext>
            </a:extLst>
          </p:cNvPr>
          <p:cNvCxnSpPr>
            <a:cxnSpLocks/>
          </p:cNvCxnSpPr>
          <p:nvPr/>
        </p:nvCxnSpPr>
        <p:spPr>
          <a:xfrm>
            <a:off x="304478" y="3902529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B7FC2C-D9DA-4EDF-A27D-7677E217F19A}"/>
              </a:ext>
            </a:extLst>
          </p:cNvPr>
          <p:cNvCxnSpPr>
            <a:cxnSpLocks/>
          </p:cNvCxnSpPr>
          <p:nvPr/>
        </p:nvCxnSpPr>
        <p:spPr>
          <a:xfrm>
            <a:off x="304478" y="1923678"/>
            <a:ext cx="853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772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+mj-lt"/>
              </a:rPr>
              <a:t>The first result is one bibliographic record (same MMSID) with both physical and electronic inventory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082FD-09F0-4DDE-AF80-A50F18E63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004"/>
            <a:ext cx="9144000" cy="1859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AC8C18-0BD6-4137-8EA4-E151A6AD5CD9}"/>
              </a:ext>
            </a:extLst>
          </p:cNvPr>
          <p:cNvSpPr/>
          <p:nvPr/>
        </p:nvSpPr>
        <p:spPr>
          <a:xfrm>
            <a:off x="1331640" y="3219822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2FE95-60B4-4637-9683-8A5AB689B2CE}"/>
              </a:ext>
            </a:extLst>
          </p:cNvPr>
          <p:cNvSpPr/>
          <p:nvPr/>
        </p:nvSpPr>
        <p:spPr>
          <a:xfrm>
            <a:off x="2555776" y="3219822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5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2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9185F-8796-47CA-801B-210D45FE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2454"/>
            <a:ext cx="7020272" cy="3055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+mj-lt"/>
              </a:rPr>
              <a:t>The seventh result is a title for which there are two bibliographic records, one of which has physical inventory and one of which has electronic inventory.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C8C18-0BD6-4137-8EA4-E151A6AD5CD9}"/>
              </a:ext>
            </a:extLst>
          </p:cNvPr>
          <p:cNvSpPr/>
          <p:nvPr/>
        </p:nvSpPr>
        <p:spPr>
          <a:xfrm>
            <a:off x="1835696" y="429994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2FE95-60B4-4637-9683-8A5AB689B2CE}"/>
              </a:ext>
            </a:extLst>
          </p:cNvPr>
          <p:cNvSpPr/>
          <p:nvPr/>
        </p:nvSpPr>
        <p:spPr>
          <a:xfrm>
            <a:off x="2555776" y="2728146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024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Open question: Does the library need to keep these items on the shelves? </a:t>
            </a:r>
          </a:p>
          <a:p>
            <a:r>
              <a:rPr lang="en-US" sz="2000" dirty="0"/>
              <a:t>These items have not been loaned for at least 10 years and there is an electronic version.</a:t>
            </a:r>
          </a:p>
          <a:p>
            <a:r>
              <a:rPr lang="en-US" sz="2000" dirty="0"/>
              <a:t>It is an “open question” and does not assume that these items must be weeded, as there are many other considerations as well.</a:t>
            </a:r>
          </a:p>
          <a:p>
            <a:r>
              <a:rPr lang="en-US" sz="2000" dirty="0"/>
              <a:t>But …. The report created from Alma Analytics overlap analysis is surely a good starting point in the evaluation.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597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F438897-9E21-4358-8B47-23C52F67A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6" y="1805379"/>
            <a:ext cx="4686300" cy="2505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Here is the overlap P and P tab of the Title Overlap Analysis dashboard.  Let’s run it.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D70F1-8F59-46D3-8EED-4BC39DBBDF4A}"/>
              </a:ext>
            </a:extLst>
          </p:cNvPr>
          <p:cNvSpPr txBox="1"/>
          <p:nvPr/>
        </p:nvSpPr>
        <p:spPr>
          <a:xfrm>
            <a:off x="5868144" y="1419622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physical item has not been loaned in at least 10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3BD4D-1A8F-486C-A81B-5A4EF8819EED}"/>
              </a:ext>
            </a:extLst>
          </p:cNvPr>
          <p:cNvSpPr txBox="1"/>
          <p:nvPr/>
        </p:nvSpPr>
        <p:spPr>
          <a:xfrm>
            <a:off x="5880273" y="2477383"/>
            <a:ext cx="273630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bibliographic records have an LC classification code of HQ and item has material type “Book”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A8BAB-503D-4536-80C0-5B3F8E62DFA7}"/>
              </a:ext>
            </a:extLst>
          </p:cNvPr>
          <p:cNvSpPr txBox="1"/>
          <p:nvPr/>
        </p:nvSpPr>
        <p:spPr>
          <a:xfrm>
            <a:off x="5880273" y="3787174"/>
            <a:ext cx="27363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match is being done by field “Title Author Combined and Normalized”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580967-349C-4A4B-B43C-67F07A0A9413}"/>
              </a:ext>
            </a:extLst>
          </p:cNvPr>
          <p:cNvCxnSpPr>
            <a:cxnSpLocks/>
          </p:cNvCxnSpPr>
          <p:nvPr/>
        </p:nvCxnSpPr>
        <p:spPr>
          <a:xfrm flipH="1">
            <a:off x="3059832" y="1712010"/>
            <a:ext cx="2754553" cy="731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FF7932-32CD-401D-9417-9A2AA34759E0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771800" y="3015992"/>
            <a:ext cx="3108473" cy="284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065A31-3B5C-45E5-B997-DBEF895CB442}"/>
              </a:ext>
            </a:extLst>
          </p:cNvPr>
          <p:cNvCxnSpPr>
            <a:cxnSpLocks/>
          </p:cNvCxnSpPr>
          <p:nvPr/>
        </p:nvCxnSpPr>
        <p:spPr>
          <a:xfrm flipH="1" flipV="1">
            <a:off x="4485597" y="3872981"/>
            <a:ext cx="1377277" cy="34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452E41-688F-4011-A592-55B2DB1934E2}"/>
              </a:ext>
            </a:extLst>
          </p:cNvPr>
          <p:cNvCxnSpPr>
            <a:cxnSpLocks/>
          </p:cNvCxnSpPr>
          <p:nvPr/>
        </p:nvCxnSpPr>
        <p:spPr>
          <a:xfrm flipH="1">
            <a:off x="2843808" y="3300738"/>
            <a:ext cx="3036466" cy="2488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2616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We will now look at the results.  </a:t>
            </a:r>
          </a:p>
          <a:p>
            <a:r>
              <a:rPr lang="en-US" sz="2000" dirty="0">
                <a:latin typeface="+mj-lt"/>
              </a:rPr>
              <a:t>These are the titles for which </a:t>
            </a:r>
          </a:p>
          <a:p>
            <a:pPr lvl="1"/>
            <a:r>
              <a:rPr lang="en-US" sz="1800" dirty="0">
                <a:latin typeface="+mj-lt"/>
              </a:rPr>
              <a:t>The LC Classification code is NX</a:t>
            </a:r>
          </a:p>
          <a:p>
            <a:pPr lvl="1"/>
            <a:r>
              <a:rPr lang="en-US" sz="1800" dirty="0">
                <a:latin typeface="+mj-lt"/>
              </a:rPr>
              <a:t>There are multiple bibliographic records for the same title</a:t>
            </a:r>
          </a:p>
          <a:p>
            <a:pPr lvl="1"/>
            <a:r>
              <a:rPr lang="en-US" sz="1800" dirty="0">
                <a:latin typeface="+mj-lt"/>
              </a:rPr>
              <a:t>The physical item has not been loaned for at least ten years.</a:t>
            </a:r>
          </a:p>
          <a:p>
            <a:r>
              <a:rPr lang="en-US" sz="2000" dirty="0">
                <a:latin typeface="+mj-lt"/>
              </a:rPr>
              <a:t>These are surely candidates for weeding.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44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ED63425-B0CB-4313-B849-B0AAE3106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659623"/>
            <a:ext cx="9000000" cy="1795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Here are the first six results</a:t>
            </a:r>
          </a:p>
          <a:p>
            <a:endParaRPr lang="en-US" sz="2000" dirty="0"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2D06C-BD18-480B-9043-E90437469490}"/>
              </a:ext>
            </a:extLst>
          </p:cNvPr>
          <p:cNvCxnSpPr>
            <a:cxnSpLocks/>
          </p:cNvCxnSpPr>
          <p:nvPr/>
        </p:nvCxnSpPr>
        <p:spPr>
          <a:xfrm>
            <a:off x="35997" y="1995686"/>
            <a:ext cx="8999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90EF35-4CF2-4FE8-9B1C-8E2F60074A09}"/>
              </a:ext>
            </a:extLst>
          </p:cNvPr>
          <p:cNvCxnSpPr>
            <a:cxnSpLocks/>
          </p:cNvCxnSpPr>
          <p:nvPr/>
        </p:nvCxnSpPr>
        <p:spPr>
          <a:xfrm>
            <a:off x="35496" y="2384301"/>
            <a:ext cx="8999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F94CDB-8781-472A-BD9D-9E82BC2045EB}"/>
              </a:ext>
            </a:extLst>
          </p:cNvPr>
          <p:cNvCxnSpPr>
            <a:cxnSpLocks/>
          </p:cNvCxnSpPr>
          <p:nvPr/>
        </p:nvCxnSpPr>
        <p:spPr>
          <a:xfrm>
            <a:off x="35496" y="2696716"/>
            <a:ext cx="8999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20F39C-CBF4-4E78-8EC4-7D3968610BF8}"/>
              </a:ext>
            </a:extLst>
          </p:cNvPr>
          <p:cNvCxnSpPr>
            <a:cxnSpLocks/>
          </p:cNvCxnSpPr>
          <p:nvPr/>
        </p:nvCxnSpPr>
        <p:spPr>
          <a:xfrm>
            <a:off x="25971" y="2915791"/>
            <a:ext cx="8999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B73ADE-7885-40ED-B240-32294B29BF88}"/>
              </a:ext>
            </a:extLst>
          </p:cNvPr>
          <p:cNvCxnSpPr>
            <a:cxnSpLocks/>
          </p:cNvCxnSpPr>
          <p:nvPr/>
        </p:nvCxnSpPr>
        <p:spPr>
          <a:xfrm>
            <a:off x="35496" y="3230116"/>
            <a:ext cx="8999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1595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E47BC-7500-48D6-9835-1C29C0FE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8798"/>
            <a:ext cx="9144000" cy="2683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+mj-lt"/>
              </a:rPr>
              <a:t>Here is the first result. Two bibliographic records in same library. </a:t>
            </a:r>
          </a:p>
          <a:p>
            <a:r>
              <a:rPr lang="en-US" sz="2000" dirty="0">
                <a:latin typeface="+mj-lt"/>
              </a:rPr>
              <a:t>First one has two items, second one has one item.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93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+mj-lt"/>
              </a:rPr>
              <a:t>Here is the second result. Two bibliographic records in same library. </a:t>
            </a:r>
          </a:p>
          <a:p>
            <a:r>
              <a:rPr lang="en-US" sz="2000" dirty="0">
                <a:latin typeface="+mj-lt"/>
              </a:rPr>
              <a:t>First one has one item, second one has two items.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6A4CF-42AC-4A01-96E4-094AF10D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1038"/>
            <a:ext cx="9144000" cy="2532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7107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latin typeface="+mj-lt"/>
              </a:rPr>
              <a:t>Here is the third result. Two bibliographic records in same library. </a:t>
            </a:r>
          </a:p>
          <a:p>
            <a:r>
              <a:rPr lang="en-US" sz="2000" dirty="0">
                <a:latin typeface="+mj-lt"/>
              </a:rPr>
              <a:t>First one has one item, second one has one item.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80B72-CC4A-495B-8640-D84A80FA5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5513"/>
            <a:ext cx="9144000" cy="2520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913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Open question: Does the library need to keep these duplicate items on the shelves? </a:t>
            </a:r>
          </a:p>
          <a:p>
            <a:r>
              <a:rPr lang="en-US" sz="2000" dirty="0"/>
              <a:t>It is an “open question” and does not assume that these items must be weeded, as there are many other considerations as well.</a:t>
            </a:r>
          </a:p>
          <a:p>
            <a:r>
              <a:rPr lang="en-US" sz="2000" dirty="0"/>
              <a:t>But …. The report created from Alma Analytics overlap analysis is surely a good starting point in the evaluation.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451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319778"/>
            <a:ext cx="8640959" cy="1240583"/>
          </a:xfrm>
        </p:spPr>
        <p:txBody>
          <a:bodyPr/>
          <a:lstStyle/>
          <a:p>
            <a:pPr algn="ctr"/>
            <a:r>
              <a:rPr lang="en-US" sz="2600" dirty="0"/>
              <a:t>Running the default physical item usage for weeding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0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scholarly and academic literature attests to the increasing importance of physical space in the library.</a:t>
            </a:r>
          </a:p>
          <a:p>
            <a:r>
              <a:rPr lang="en-US" sz="1800" dirty="0">
                <a:latin typeface="+mj-lt"/>
              </a:rPr>
              <a:t>Lets take a look at a few quotes.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847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A495C-6087-43DF-A9D3-FE1F164E5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615" y="1273602"/>
            <a:ext cx="3928769" cy="354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11403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default physical item usage for weeding report uses the “Physical Items” subject area  and is located under Shared &gt; Alma &gt; Inventory &gt; Reports 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9859-3CD5-415B-AC21-16EE31D43144}"/>
              </a:ext>
            </a:extLst>
          </p:cNvPr>
          <p:cNvSpPr/>
          <p:nvPr/>
        </p:nvSpPr>
        <p:spPr>
          <a:xfrm>
            <a:off x="3548052" y="1269038"/>
            <a:ext cx="2016224" cy="268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A21DD-6101-4B07-AB7F-473D603504B1}"/>
              </a:ext>
            </a:extLst>
          </p:cNvPr>
          <p:cNvSpPr/>
          <p:nvPr/>
        </p:nvSpPr>
        <p:spPr>
          <a:xfrm>
            <a:off x="2591780" y="4455355"/>
            <a:ext cx="3204356" cy="356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180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6043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The report “Physical Item Usage for Weeding” is used to retrieved items older than a certain date (by item creation date) and not loaned since a certain date (along with additional optional criteria).</a:t>
            </a:r>
          </a:p>
          <a:p>
            <a:r>
              <a:rPr lang="en-US" dirty="0">
                <a:latin typeface="+mj-lt"/>
              </a:rPr>
              <a:t>In this way it is possible to quickly and easily identify materials which have not been used or have only rarely been used in the last X years.</a:t>
            </a:r>
            <a:endParaRPr lang="en-US" sz="2000" dirty="0">
              <a:latin typeface="+mj-lt"/>
            </a:endParaRPr>
          </a:p>
          <a:p>
            <a:endParaRPr lang="en-US" dirty="0"/>
          </a:p>
          <a:p>
            <a:endParaRPr lang="en-US" dirty="0">
              <a:latin typeface="+mj-lt"/>
            </a:endParaRPr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A41EB591-C121-4585-9257-2E780BE5E8C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elect Date">
            <a:extLst>
              <a:ext uri="{FF2B5EF4-FFF2-40B4-BE49-F238E27FC236}">
                <a16:creationId xmlns:a16="http://schemas.microsoft.com/office/drawing/2014/main" id="{C5820E23-7F4B-496A-BB16-F4BF2228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HTMLText1">
            <a:extLst>
              <a:ext uri="{FF2B5EF4-FFF2-40B4-BE49-F238E27FC236}">
                <a16:creationId xmlns:a16="http://schemas.microsoft.com/office/drawing/2014/main" id="{931C9A83-E67A-489A-AE93-879D0D8511F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elect Date">
            <a:extLst>
              <a:ext uri="{FF2B5EF4-FFF2-40B4-BE49-F238E27FC236}">
                <a16:creationId xmlns:a16="http://schemas.microsoft.com/office/drawing/2014/main" id="{D805A0AA-624E-4C3A-8144-46CCDD96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HTMLText2">
            <a:extLst>
              <a:ext uri="{FF2B5EF4-FFF2-40B4-BE49-F238E27FC236}">
                <a16:creationId xmlns:a16="http://schemas.microsoft.com/office/drawing/2014/main" id="{8C3BB18A-28FA-45E3-954F-3FC6373A810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selectdropdown_ena">
            <a:extLst>
              <a:ext uri="{FF2B5EF4-FFF2-40B4-BE49-F238E27FC236}">
                <a16:creationId xmlns:a16="http://schemas.microsoft.com/office/drawing/2014/main" id="{173BB69E-65E1-4B0E-8B9B-CF113E2D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HTMLText3">
            <a:extLst>
              <a:ext uri="{FF2B5EF4-FFF2-40B4-BE49-F238E27FC236}">
                <a16:creationId xmlns:a16="http://schemas.microsoft.com/office/drawing/2014/main" id="{6C7FF37F-5C58-420F-AF10-459E0F4FD8C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selectdropdown_ena">
            <a:extLst>
              <a:ext uri="{FF2B5EF4-FFF2-40B4-BE49-F238E27FC236}">
                <a16:creationId xmlns:a16="http://schemas.microsoft.com/office/drawing/2014/main" id="{9FCE32BA-CBF0-439E-A30A-53281F1A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HTMLText4">
            <a:extLst>
              <a:ext uri="{FF2B5EF4-FFF2-40B4-BE49-F238E27FC236}">
                <a16:creationId xmlns:a16="http://schemas.microsoft.com/office/drawing/2014/main" id="{9784545F-B978-4B68-8B12-2DEE9AA83A5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selectdropdown_ena">
            <a:extLst>
              <a:ext uri="{FF2B5EF4-FFF2-40B4-BE49-F238E27FC236}">
                <a16:creationId xmlns:a16="http://schemas.microsoft.com/office/drawing/2014/main" id="{0124A531-8FE6-4380-8CC0-2A8F0E9B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HTMLText5">
            <a:extLst>
              <a:ext uri="{FF2B5EF4-FFF2-40B4-BE49-F238E27FC236}">
                <a16:creationId xmlns:a16="http://schemas.microsoft.com/office/drawing/2014/main" id="{4CD309BB-5A91-4FB0-9FB9-3BC017D186B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6">
            <a:extLst>
              <a:ext uri="{FF2B5EF4-FFF2-40B4-BE49-F238E27FC236}">
                <a16:creationId xmlns:a16="http://schemas.microsoft.com/office/drawing/2014/main" id="{07B605FF-5282-4ED6-934A-368C932006B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Text7">
            <a:extLst>
              <a:ext uri="{FF2B5EF4-FFF2-40B4-BE49-F238E27FC236}">
                <a16:creationId xmlns:a16="http://schemas.microsoft.com/office/drawing/2014/main" id="{0419FC48-7E40-4A5B-AD35-842E1B7A9AAF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selectdropdown_ena">
            <a:extLst>
              <a:ext uri="{FF2B5EF4-FFF2-40B4-BE49-F238E27FC236}">
                <a16:creationId xmlns:a16="http://schemas.microsoft.com/office/drawing/2014/main" id="{6A3E175A-CC00-43A2-978D-08E69512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312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6043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The report “Physical Item Usage for Weeding” retrieves physical items according to several criteria, among them are:</a:t>
            </a:r>
          </a:p>
          <a:p>
            <a:pPr lvl="1"/>
            <a:r>
              <a:rPr lang="en-US" sz="1600" dirty="0">
                <a:latin typeface="+mj-lt"/>
              </a:rPr>
              <a:t>Item Creation Date	</a:t>
            </a:r>
          </a:p>
          <a:p>
            <a:pPr lvl="1"/>
            <a:r>
              <a:rPr lang="en-US" sz="1600" dirty="0">
                <a:latin typeface="+mj-lt"/>
              </a:rPr>
              <a:t>Last Loan Date </a:t>
            </a:r>
          </a:p>
          <a:p>
            <a:pPr lvl="1"/>
            <a:r>
              <a:rPr lang="en-US" sz="1600" dirty="0">
                <a:latin typeface="+mj-lt"/>
              </a:rPr>
              <a:t>Library Name</a:t>
            </a:r>
          </a:p>
          <a:p>
            <a:pPr lvl="1"/>
            <a:r>
              <a:rPr lang="en-US" sz="1600" dirty="0">
                <a:latin typeface="+mj-lt"/>
              </a:rPr>
              <a:t>Location Name	</a:t>
            </a:r>
          </a:p>
          <a:p>
            <a:pPr lvl="1"/>
            <a:r>
              <a:rPr lang="en-US" sz="1600" dirty="0">
                <a:latin typeface="+mj-lt"/>
              </a:rPr>
              <a:t>Material Type</a:t>
            </a:r>
          </a:p>
          <a:p>
            <a:pPr lvl="1"/>
            <a:r>
              <a:rPr lang="en-US" sz="1600" dirty="0">
                <a:latin typeface="+mj-lt"/>
              </a:rPr>
              <a:t>Title	</a:t>
            </a:r>
          </a:p>
          <a:p>
            <a:pPr lvl="1"/>
            <a:r>
              <a:rPr lang="en-US" sz="1600" dirty="0">
                <a:latin typeface="+mj-lt"/>
              </a:rPr>
              <a:t>Subject	</a:t>
            </a:r>
          </a:p>
          <a:p>
            <a:pPr lvl="1"/>
            <a:r>
              <a:rPr lang="en-US" sz="1600" dirty="0">
                <a:latin typeface="+mj-lt"/>
              </a:rPr>
              <a:t>LC Classification Code	</a:t>
            </a:r>
          </a:p>
          <a:p>
            <a:pPr lvl="1"/>
            <a:r>
              <a:rPr lang="en-US" sz="1600" dirty="0">
                <a:latin typeface="+mj-lt"/>
              </a:rPr>
              <a:t>Dewey Number</a:t>
            </a:r>
          </a:p>
          <a:p>
            <a:endParaRPr lang="en-US" sz="1800" dirty="0"/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DefaultOcx">
            <a:extLst>
              <a:ext uri="{FF2B5EF4-FFF2-40B4-BE49-F238E27FC236}">
                <a16:creationId xmlns:a16="http://schemas.microsoft.com/office/drawing/2014/main" id="{D5CDFA61-D63D-467E-85B8-C7E9B275E6C8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 descr="Select Date">
            <a:extLst>
              <a:ext uri="{FF2B5EF4-FFF2-40B4-BE49-F238E27FC236}">
                <a16:creationId xmlns:a16="http://schemas.microsoft.com/office/drawing/2014/main" id="{DCECF4EE-D791-4FD9-97B4-7DB98230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HTMLText1">
            <a:extLst>
              <a:ext uri="{FF2B5EF4-FFF2-40B4-BE49-F238E27FC236}">
                <a16:creationId xmlns:a16="http://schemas.microsoft.com/office/drawing/2014/main" id="{7575A9F8-A952-4409-A9E8-DBB5A1B5FD1A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4" descr="Select Date">
            <a:extLst>
              <a:ext uri="{FF2B5EF4-FFF2-40B4-BE49-F238E27FC236}">
                <a16:creationId xmlns:a16="http://schemas.microsoft.com/office/drawing/2014/main" id="{6014AB35-E671-43D0-A930-7917AD23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HTMLText2">
            <a:extLst>
              <a:ext uri="{FF2B5EF4-FFF2-40B4-BE49-F238E27FC236}">
                <a16:creationId xmlns:a16="http://schemas.microsoft.com/office/drawing/2014/main" id="{0D437931-E656-4605-8F13-55652C4D4AFD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6" descr="selectdropdown_ena">
            <a:extLst>
              <a:ext uri="{FF2B5EF4-FFF2-40B4-BE49-F238E27FC236}">
                <a16:creationId xmlns:a16="http://schemas.microsoft.com/office/drawing/2014/main" id="{5DDA69B1-0B47-49DA-8FCA-B050F3822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HTMLText3">
            <a:extLst>
              <a:ext uri="{FF2B5EF4-FFF2-40B4-BE49-F238E27FC236}">
                <a16:creationId xmlns:a16="http://schemas.microsoft.com/office/drawing/2014/main" id="{8771A839-3C70-49D8-9866-28D30E30768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8" descr="selectdropdown_ena">
            <a:extLst>
              <a:ext uri="{FF2B5EF4-FFF2-40B4-BE49-F238E27FC236}">
                <a16:creationId xmlns:a16="http://schemas.microsoft.com/office/drawing/2014/main" id="{2DB48868-C000-45C0-ACFA-FC57BF87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HTMLText4">
            <a:extLst>
              <a:ext uri="{FF2B5EF4-FFF2-40B4-BE49-F238E27FC236}">
                <a16:creationId xmlns:a16="http://schemas.microsoft.com/office/drawing/2014/main" id="{55BEED47-1A89-4D52-9515-705F260414E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0" descr="selectdropdown_ena">
            <a:extLst>
              <a:ext uri="{FF2B5EF4-FFF2-40B4-BE49-F238E27FC236}">
                <a16:creationId xmlns:a16="http://schemas.microsoft.com/office/drawing/2014/main" id="{951BA887-19B5-4E94-A93E-46D3964F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HTMLText5">
            <a:extLst>
              <a:ext uri="{FF2B5EF4-FFF2-40B4-BE49-F238E27FC236}">
                <a16:creationId xmlns:a16="http://schemas.microsoft.com/office/drawing/2014/main" id="{AB5D9F6D-608E-4336-BDCF-3AD428907FF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Text6">
            <a:extLst>
              <a:ext uri="{FF2B5EF4-FFF2-40B4-BE49-F238E27FC236}">
                <a16:creationId xmlns:a16="http://schemas.microsoft.com/office/drawing/2014/main" id="{CE86914E-1959-4109-A3B0-3B524CEDB22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Text7">
            <a:extLst>
              <a:ext uri="{FF2B5EF4-FFF2-40B4-BE49-F238E27FC236}">
                <a16:creationId xmlns:a16="http://schemas.microsoft.com/office/drawing/2014/main" id="{0F6FDC51-AE97-40B8-BBD5-C6FB448C1163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4" descr="selectdropdown_ena">
            <a:extLst>
              <a:ext uri="{FF2B5EF4-FFF2-40B4-BE49-F238E27FC236}">
                <a16:creationId xmlns:a16="http://schemas.microsoft.com/office/drawing/2014/main" id="{CC06035F-6792-4018-8767-C604756C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594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4C4AE-41C9-446A-AFE4-03488BB4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28862"/>
            <a:ext cx="5486400" cy="48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48948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Let’s run it from folder “Shared &gt; Alma &gt; Inventory &gt; Reports”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9119D-A005-4084-A36B-EF94E65DA36B}"/>
              </a:ext>
            </a:extLst>
          </p:cNvPr>
          <p:cNvSpPr/>
          <p:nvPr/>
        </p:nvSpPr>
        <p:spPr>
          <a:xfrm>
            <a:off x="2259035" y="2554332"/>
            <a:ext cx="360040" cy="226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149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F452550-49A7-463F-8B7A-7F32C494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1" y="771524"/>
            <a:ext cx="3563945" cy="3838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07874" y="4827221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the default physical item usage for weeding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436BB-DD14-4682-BD12-A09B0CE22864}"/>
              </a:ext>
            </a:extLst>
          </p:cNvPr>
          <p:cNvSpPr txBox="1"/>
          <p:nvPr/>
        </p:nvSpPr>
        <p:spPr>
          <a:xfrm>
            <a:off x="5868144" y="1419622"/>
            <a:ext cx="273630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physical item was created at least ten years ago and has not been loaned in the last ten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ED1C5-E7E9-4AF4-94E8-3E494F53E031}"/>
              </a:ext>
            </a:extLst>
          </p:cNvPr>
          <p:cNvSpPr txBox="1"/>
          <p:nvPr/>
        </p:nvSpPr>
        <p:spPr>
          <a:xfrm>
            <a:off x="5724128" y="4006529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bibliographic records have an LC classification code of HQ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5C92F-B05E-48E7-9D64-CB40C5C842AD}"/>
              </a:ext>
            </a:extLst>
          </p:cNvPr>
          <p:cNvSpPr txBox="1"/>
          <p:nvPr/>
        </p:nvSpPr>
        <p:spPr>
          <a:xfrm>
            <a:off x="5878900" y="2742009"/>
            <a:ext cx="27363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Items limited by library, location and material type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6AF59-0C14-4BBB-995A-FAF366EB93A6}"/>
              </a:ext>
            </a:extLst>
          </p:cNvPr>
          <p:cNvCxnSpPr>
            <a:cxnSpLocks/>
          </p:cNvCxnSpPr>
          <p:nvPr/>
        </p:nvCxnSpPr>
        <p:spPr>
          <a:xfrm flipH="1" flipV="1">
            <a:off x="3419872" y="1461298"/>
            <a:ext cx="2436143" cy="2910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7A7EA2-A49A-4751-9267-C012240C3C3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635898" y="3770655"/>
            <a:ext cx="2088230" cy="528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173859-5FD8-41CF-AD9E-015F3E5729E8}"/>
              </a:ext>
            </a:extLst>
          </p:cNvPr>
          <p:cNvCxnSpPr>
            <a:cxnSpLocks/>
          </p:cNvCxnSpPr>
          <p:nvPr/>
        </p:nvCxnSpPr>
        <p:spPr>
          <a:xfrm flipH="1" flipV="1">
            <a:off x="3419872" y="1848633"/>
            <a:ext cx="2436143" cy="2910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DF514C-C963-46BA-8BC7-D3A338F5D9BB}"/>
              </a:ext>
            </a:extLst>
          </p:cNvPr>
          <p:cNvCxnSpPr>
            <a:cxnSpLocks/>
          </p:cNvCxnSpPr>
          <p:nvPr/>
        </p:nvCxnSpPr>
        <p:spPr>
          <a:xfrm flipH="1" flipV="1">
            <a:off x="3767861" y="2206628"/>
            <a:ext cx="2088154" cy="535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C3D820-2AC4-4F1A-9C7B-B045143431CE}"/>
              </a:ext>
            </a:extLst>
          </p:cNvPr>
          <p:cNvCxnSpPr>
            <a:cxnSpLocks/>
          </p:cNvCxnSpPr>
          <p:nvPr/>
        </p:nvCxnSpPr>
        <p:spPr>
          <a:xfrm flipH="1" flipV="1">
            <a:off x="3744976" y="2563766"/>
            <a:ext cx="2123090" cy="183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69C4DB-7A56-4FA4-BABD-B38ECAB45B11}"/>
              </a:ext>
            </a:extLst>
          </p:cNvPr>
          <p:cNvCxnSpPr>
            <a:cxnSpLocks/>
          </p:cNvCxnSpPr>
          <p:nvPr/>
        </p:nvCxnSpPr>
        <p:spPr>
          <a:xfrm flipH="1">
            <a:off x="3755732" y="2755076"/>
            <a:ext cx="2075262" cy="53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1872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Here are the first ten results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4B265-1C7A-490D-A62E-8528A909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6962"/>
            <a:ext cx="9144000" cy="25889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586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default overlap 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sz="2000" dirty="0"/>
              <a:t>Open question: Does the library need to keep these items on the shelves? </a:t>
            </a:r>
          </a:p>
          <a:p>
            <a:r>
              <a:rPr lang="en-US" sz="2000" dirty="0"/>
              <a:t>These items have been in the library for at least ten years and in those ten years they have not been loaned even once.</a:t>
            </a:r>
          </a:p>
          <a:p>
            <a:r>
              <a:rPr lang="en-US" sz="2000" dirty="0"/>
              <a:t>It is an “open question” and does not assume that these items must be weeded, as there are many other considerations as well.</a:t>
            </a:r>
          </a:p>
          <a:p>
            <a:r>
              <a:rPr lang="en-US" sz="2000" dirty="0"/>
              <a:t>But …. The report created from Alma Analytics overlap analysis is surely a good starting point in the evaluation.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448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255044-C317-45AB-B8C6-8CC1874D4A39}"/>
              </a:ext>
            </a:extLst>
          </p:cNvPr>
          <p:cNvSpPr txBox="1"/>
          <p:nvPr/>
        </p:nvSpPr>
        <p:spPr>
          <a:xfrm>
            <a:off x="3435555" y="843558"/>
            <a:ext cx="292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22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“</a:t>
            </a:r>
            <a:r>
              <a:rPr lang="en-US" sz="1800" b="1" dirty="0">
                <a:latin typeface="+mj-lt"/>
              </a:rPr>
              <a:t>Physical space in an academic library is increasingly important </a:t>
            </a:r>
            <a:r>
              <a:rPr lang="en-US" sz="1800" dirty="0">
                <a:latin typeface="+mj-lt"/>
              </a:rPr>
              <a:t>to fully support students' diverse needs for learning spaces. ”</a:t>
            </a:r>
            <a:br>
              <a:rPr lang="en-US" sz="1800" dirty="0">
                <a:latin typeface="+mj-lt"/>
              </a:rPr>
            </a:br>
            <a:endParaRPr lang="he-IL" sz="1800" dirty="0">
              <a:latin typeface="+mj-lt"/>
            </a:endParaRPr>
          </a:p>
          <a:p>
            <a:pPr lvl="1"/>
            <a:r>
              <a:rPr lang="en-US" sz="1800" dirty="0">
                <a:latin typeface="+mj-lt"/>
                <a:hlinkClick r:id="rId3"/>
              </a:rPr>
              <a:t>What Matters for Students' Use of Physical Library Space? </a:t>
            </a:r>
            <a:r>
              <a:rPr lang="en-US" sz="1800" dirty="0">
                <a:latin typeface="+mj-lt"/>
              </a:rPr>
              <a:t>Seung Hyun Chaa, Tae WanKimb. The Journal of Academic Librarianship.  Volume 41, Issue 3, May 2015, Pages 274-279.  </a:t>
            </a:r>
            <a:r>
              <a:rPr lang="en-US" sz="1800" dirty="0">
                <a:latin typeface="+mj-lt"/>
                <a:hlinkClick r:id="rId4"/>
              </a:rPr>
              <a:t>https://doi.org/10.1016/j.acalib.2015.03.014</a:t>
            </a:r>
            <a:r>
              <a:rPr lang="en-US" sz="1800" dirty="0">
                <a:latin typeface="+mj-lt"/>
              </a:rPr>
              <a:t> </a:t>
            </a:r>
          </a:p>
          <a:p>
            <a:endParaRPr lang="en-US" sz="1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52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“</a:t>
            </a:r>
            <a:r>
              <a:rPr lang="en-US" sz="1800" dirty="0"/>
              <a:t>The library's role as a repository for books, journals, and other physical resources is diminishing, </a:t>
            </a:r>
            <a:r>
              <a:rPr lang="en-US" sz="1800" b="1" dirty="0"/>
              <a:t>evolving into a space dedicated not just to the retention of knowledge but also to group interaction, exploration, and creation</a:t>
            </a:r>
            <a:r>
              <a:rPr lang="en-US" sz="1800" dirty="0"/>
              <a:t>. … Changes to library collections and spaces are a direct response to the changing demands of user communities. </a:t>
            </a:r>
            <a:r>
              <a:rPr lang="en-US" sz="1800" dirty="0">
                <a:latin typeface="+mj-lt"/>
              </a:rPr>
              <a:t>”</a:t>
            </a:r>
            <a:br>
              <a:rPr lang="en-US" sz="1800" dirty="0">
                <a:latin typeface="+mj-lt"/>
              </a:rPr>
            </a:br>
            <a:endParaRPr lang="he-IL" sz="1800" dirty="0">
              <a:latin typeface="+mj-lt"/>
            </a:endParaRPr>
          </a:p>
          <a:p>
            <a:r>
              <a:rPr lang="en-US" sz="1800" dirty="0">
                <a:latin typeface="+mj-lt"/>
                <a:hlinkClick r:id="rId3"/>
              </a:rPr>
              <a:t>In Favor of Weeding</a:t>
            </a:r>
            <a:r>
              <a:rPr lang="en-US" sz="1800" dirty="0">
                <a:latin typeface="+mj-lt"/>
              </a:rPr>
              <a:t>.  Serials Review .  Volume 41, 2015 - Issue 4.  Christine L. Ferguson Pages 221-223. 16 Oct 2015, Published online: 18 Dec 2015. </a:t>
            </a:r>
            <a:r>
              <a:rPr lang="en-US" sz="1800" dirty="0">
                <a:latin typeface="+mj-lt"/>
                <a:hlinkClick r:id="rId4"/>
              </a:rPr>
              <a:t>https://doi.org/10.1080/00987913.2015.1103573</a:t>
            </a:r>
            <a:r>
              <a:rPr lang="en-US" sz="1800" dirty="0">
                <a:latin typeface="+mj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“To stay relevant, librarians are taking on more than just their websites—their </a:t>
            </a:r>
            <a:r>
              <a:rPr lang="en-US" sz="1800" b="1" dirty="0"/>
              <a:t>physical space is getting a refresh </a:t>
            </a:r>
            <a:r>
              <a:rPr lang="en-US" sz="1800" dirty="0"/>
              <a:t>as well. Librarians know that the library is no longer simply used for its stacks, but that it </a:t>
            </a:r>
            <a:r>
              <a:rPr lang="en-US" sz="1800" b="1" dirty="0"/>
              <a:t>requires modern and open study areas</a:t>
            </a:r>
            <a:r>
              <a:rPr lang="en-US" sz="1800" dirty="0"/>
              <a:t>, computer zones, and meeting spaces to accommodate a more tech-oriented, collaborative culture. ”</a:t>
            </a:r>
            <a:br>
              <a:rPr lang="en-US" sz="1800" dirty="0"/>
            </a:br>
            <a:endParaRPr lang="he-IL" sz="1800" dirty="0"/>
          </a:p>
          <a:p>
            <a:pPr lvl="1"/>
            <a:r>
              <a:rPr lang="en-US" sz="1800" dirty="0">
                <a:hlinkClick r:id="rId3"/>
              </a:rPr>
              <a:t>10 Ways Academic Libraries Are Leading Change</a:t>
            </a:r>
            <a:r>
              <a:rPr lang="en-US" sz="1800" dirty="0"/>
              <a:t>. The Wiley Network. </a:t>
            </a:r>
            <a:r>
              <a:rPr lang="en-US" sz="1800" dirty="0">
                <a:hlinkClick r:id="rId4"/>
              </a:rPr>
              <a:t>Claire O'Neill</a:t>
            </a:r>
            <a:r>
              <a:rPr lang="en-US" sz="1800" dirty="0"/>
              <a:t>. April 9,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“Academic library space is often the </a:t>
            </a:r>
            <a:r>
              <a:rPr lang="en-US" sz="1800" b="1" dirty="0"/>
              <a:t>most valuable space on campus</a:t>
            </a:r>
            <a:r>
              <a:rPr lang="en-US" sz="1800" dirty="0"/>
              <a:t>. It is generally centrally located. The building is generally open long hours. … It is also the case that space is the most valuable resource on a university campus, so many people will propose many uses for “excess” library space.”</a:t>
            </a:r>
            <a:br>
              <a:rPr lang="en-US" sz="1800" dirty="0"/>
            </a:br>
            <a:endParaRPr lang="he-IL" sz="1800" dirty="0"/>
          </a:p>
          <a:p>
            <a:pPr lvl="1"/>
            <a:r>
              <a:rPr lang="en-US" sz="1800" dirty="0"/>
              <a:t>Lewis, David W. (2019). “</a:t>
            </a:r>
            <a:r>
              <a:rPr lang="en-US" sz="1800" dirty="0">
                <a:hlinkClick r:id="rId3"/>
              </a:rPr>
              <a:t>Reimagining the academic library: What to do next. Review article</a:t>
            </a:r>
            <a:r>
              <a:rPr lang="en-US" sz="1800" dirty="0"/>
              <a:t>”. El profesional de la información, v. 28, n. 1, e280104. https://doi.org/10.3145/epi.2019.ene.04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38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Autofit/>
          </a:bodyPr>
          <a:lstStyle/>
          <a:p>
            <a:r>
              <a:rPr lang="en-US" sz="1800" dirty="0"/>
              <a:t>In order maximize the valuable physical space, there is often a desire by the libraries to weed items which are not needed or used.</a:t>
            </a:r>
          </a:p>
          <a:p>
            <a:r>
              <a:rPr lang="en-US" sz="1800" dirty="0"/>
              <a:t>In some cases these items are sent to remote storage, and in other cases they are removed entirely from the repository.</a:t>
            </a:r>
          </a:p>
          <a:p>
            <a:r>
              <a:rPr lang="en-US" sz="1800" dirty="0"/>
              <a:t>The identification of the items to weed can be done on two levels:</a:t>
            </a:r>
          </a:p>
          <a:p>
            <a:pPr lvl="1"/>
            <a:r>
              <a:rPr lang="en-US" sz="1800" dirty="0"/>
              <a:t>Does it also exist in electronic format?</a:t>
            </a:r>
          </a:p>
          <a:p>
            <a:pPr lvl="1"/>
            <a:r>
              <a:rPr lang="en-US" sz="1800" dirty="0"/>
              <a:t>What is the physical item usage? Has it been loaned in the last X years?</a:t>
            </a:r>
          </a:p>
          <a:p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126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  <p:tag name="ARTICULATE_DESIGN_ID_IGELU_2016_16X9 (1)" val="w5fI1s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CFCC81BB7AF45AF1FFD8A9132D364" ma:contentTypeVersion="0" ma:contentTypeDescription="Create a new document." ma:contentTypeScope="" ma:versionID="9251b3216a2e4b420436baefad525d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C38CAD-B981-4AF9-A222-BEAA52B72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90A2FB-4E42-4830-9D8A-74571297B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CA3A3-3E5F-42BC-AD7E-47AA4AA4DA3B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6842</TotalTime>
  <Words>2393</Words>
  <Application>Microsoft Office PowerPoint</Application>
  <PresentationFormat>On-screen Show (16:9)</PresentationFormat>
  <Paragraphs>227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IGeLU_2016_16X9 (1)</vt:lpstr>
      <vt:lpstr>Overlap Analysis and Physical Item Usage for Weeding (Deselection) in Alma Analytics</vt:lpstr>
      <vt:lpstr>Topics 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Accessing the default overlap reports and dashboard</vt:lpstr>
      <vt:lpstr>Accessing the default overlap reports and dashboard</vt:lpstr>
      <vt:lpstr>Accessing the default overlap reports and dashboard</vt:lpstr>
      <vt:lpstr>Accessing the default overlap reports and dashboard</vt:lpstr>
      <vt:lpstr>Accessing the default overlap reports and dashboard</vt:lpstr>
      <vt:lpstr>Accessing the default overlap reports and dashboard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Determining the overlap analysis method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overlap reports and dashboard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physical item usage for weeding report</vt:lpstr>
      <vt:lpstr>Running the default overlap reports and dashboard</vt:lpstr>
      <vt:lpstr>Running the default overlap reports and dashboard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Benzion Boyarsky</cp:lastModifiedBy>
  <cp:revision>484</cp:revision>
  <dcterms:created xsi:type="dcterms:W3CDTF">2017-01-02T15:10:30Z</dcterms:created>
  <dcterms:modified xsi:type="dcterms:W3CDTF">2021-01-24T12:11:20Z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ArticulateGUID">
    <vt:lpwstr>E8CB94BD-D81E-44E2-BB85-CC6FCD27908D</vt:lpwstr>
  </property>
  <property fmtid="{D5CDD505-2E9C-101B-9397-08002B2CF9AE}" pid="6" name="ArticulatePath">
    <vt:lpwstr>https://myproquest-my.sharepoint.com/personal/rachel_cheney_exlibrisgroup_com/Documents/Ex Libris Template 2019</vt:lpwstr>
  </property>
  <property fmtid="{D5CDD505-2E9C-101B-9397-08002B2CF9AE}" pid="7" name="ContentTypeId">
    <vt:lpwstr>0x010100069CFCC81BB7AF45AF1FFD8A9132D364</vt:lpwstr>
  </property>
</Properties>
</file>